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4" r:id="rId9"/>
    <p:sldId id="263" r:id="rId10"/>
    <p:sldId id="265" r:id="rId11"/>
    <p:sldId id="266" r:id="rId12"/>
    <p:sldId id="270" r:id="rId13"/>
  </p:sldIdLst>
  <p:sldSz cx="9144000" cy="6858000" type="screen4x3"/>
  <p:notesSz cx="7010400"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2" autoAdjust="0"/>
    <p:restoredTop sz="86290" autoAdjust="0"/>
  </p:normalViewPr>
  <p:slideViewPr>
    <p:cSldViewPr>
      <p:cViewPr varScale="1">
        <p:scale>
          <a:sx n="40" d="100"/>
          <a:sy n="40" d="100"/>
        </p:scale>
        <p:origin x="-756" y="-10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19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1963"/>
          </a:xfrm>
          <a:prstGeom prst="rect">
            <a:avLst/>
          </a:prstGeom>
        </p:spPr>
        <p:txBody>
          <a:bodyPr vert="horz" lIns="91440" tIns="45720" rIns="91440" bIns="45720" rtlCol="0"/>
          <a:lstStyle>
            <a:lvl1pPr algn="r">
              <a:defRPr sz="1200"/>
            </a:lvl1pPr>
          </a:lstStyle>
          <a:p>
            <a:fld id="{474874D8-2B1A-4C9B-9DFB-D9E6199C7C26}" type="datetimeFigureOut">
              <a:rPr lang="en-US" smtClean="0"/>
              <a:t>10/31/2025</a:t>
            </a:fld>
            <a:endParaRPr lang="en-US"/>
          </a:p>
        </p:txBody>
      </p:sp>
      <p:sp>
        <p:nvSpPr>
          <p:cNvPr id="4" name="Slide Image Placeholder 3"/>
          <p:cNvSpPr>
            <a:spLocks noGrp="1" noRot="1" noChangeAspect="1"/>
          </p:cNvSpPr>
          <p:nvPr>
            <p:ph type="sldImg" idx="2"/>
          </p:nvPr>
        </p:nvSpPr>
        <p:spPr>
          <a:xfrm>
            <a:off x="1195388" y="692150"/>
            <a:ext cx="4619625" cy="34639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387850"/>
            <a:ext cx="5607050" cy="415607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525"/>
            <a:ext cx="3038475" cy="46196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772525"/>
            <a:ext cx="3038475" cy="461963"/>
          </a:xfrm>
          <a:prstGeom prst="rect">
            <a:avLst/>
          </a:prstGeom>
        </p:spPr>
        <p:txBody>
          <a:bodyPr vert="horz" lIns="91440" tIns="45720" rIns="91440" bIns="45720" rtlCol="0" anchor="b"/>
          <a:lstStyle>
            <a:lvl1pPr algn="r">
              <a:defRPr sz="1200"/>
            </a:lvl1pPr>
          </a:lstStyle>
          <a:p>
            <a:fld id="{8C659761-AA7F-4E01-9DE3-4A51EA4B1851}" type="slidenum">
              <a:rPr lang="en-US" smtClean="0"/>
              <a:t>‹#›</a:t>
            </a:fld>
            <a:endParaRPr lang="en-US"/>
          </a:p>
        </p:txBody>
      </p:sp>
    </p:spTree>
    <p:extLst>
      <p:ext uri="{BB962C8B-B14F-4D97-AF65-F5344CB8AC3E}">
        <p14:creationId xmlns:p14="http://schemas.microsoft.com/office/powerpoint/2010/main" val="38598858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659761-AA7F-4E01-9DE3-4A51EA4B1851}" type="slidenum">
              <a:rPr lang="en-US" smtClean="0"/>
              <a:t>12</a:t>
            </a:fld>
            <a:endParaRPr lang="en-US"/>
          </a:p>
        </p:txBody>
      </p:sp>
    </p:spTree>
    <p:extLst>
      <p:ext uri="{BB962C8B-B14F-4D97-AF65-F5344CB8AC3E}">
        <p14:creationId xmlns:p14="http://schemas.microsoft.com/office/powerpoint/2010/main" val="4221735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85FB9A7-7C8D-4151-B342-5EB1F735B48A}" type="datetimeFigureOut">
              <a:rPr lang="en-US" smtClean="0"/>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3F226A-39AC-43E3-9825-75CECF8F4EC1}" type="slidenum">
              <a:rPr lang="en-US" smtClean="0"/>
              <a:t>‹#›</a:t>
            </a:fld>
            <a:endParaRPr lang="en-US"/>
          </a:p>
        </p:txBody>
      </p:sp>
    </p:spTree>
    <p:extLst>
      <p:ext uri="{BB962C8B-B14F-4D97-AF65-F5344CB8AC3E}">
        <p14:creationId xmlns:p14="http://schemas.microsoft.com/office/powerpoint/2010/main" val="9383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5FB9A7-7C8D-4151-B342-5EB1F735B48A}" type="datetimeFigureOut">
              <a:rPr lang="en-US" smtClean="0"/>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3F226A-39AC-43E3-9825-75CECF8F4EC1}" type="slidenum">
              <a:rPr lang="en-US" smtClean="0"/>
              <a:t>‹#›</a:t>
            </a:fld>
            <a:endParaRPr lang="en-US"/>
          </a:p>
        </p:txBody>
      </p:sp>
    </p:spTree>
    <p:extLst>
      <p:ext uri="{BB962C8B-B14F-4D97-AF65-F5344CB8AC3E}">
        <p14:creationId xmlns:p14="http://schemas.microsoft.com/office/powerpoint/2010/main" val="2286619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5FB9A7-7C8D-4151-B342-5EB1F735B48A}" type="datetimeFigureOut">
              <a:rPr lang="en-US" smtClean="0"/>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3F226A-39AC-43E3-9825-75CECF8F4EC1}" type="slidenum">
              <a:rPr lang="en-US" smtClean="0"/>
              <a:t>‹#›</a:t>
            </a:fld>
            <a:endParaRPr lang="en-US"/>
          </a:p>
        </p:txBody>
      </p:sp>
    </p:spTree>
    <p:extLst>
      <p:ext uri="{BB962C8B-B14F-4D97-AF65-F5344CB8AC3E}">
        <p14:creationId xmlns:p14="http://schemas.microsoft.com/office/powerpoint/2010/main" val="4158472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5FB9A7-7C8D-4151-B342-5EB1F735B48A}" type="datetimeFigureOut">
              <a:rPr lang="en-US" smtClean="0"/>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3F226A-39AC-43E3-9825-75CECF8F4EC1}" type="slidenum">
              <a:rPr lang="en-US" smtClean="0"/>
              <a:t>‹#›</a:t>
            </a:fld>
            <a:endParaRPr lang="en-US"/>
          </a:p>
        </p:txBody>
      </p:sp>
    </p:spTree>
    <p:extLst>
      <p:ext uri="{BB962C8B-B14F-4D97-AF65-F5344CB8AC3E}">
        <p14:creationId xmlns:p14="http://schemas.microsoft.com/office/powerpoint/2010/main" val="31606474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85FB9A7-7C8D-4151-B342-5EB1F735B48A}" type="datetimeFigureOut">
              <a:rPr lang="en-US" smtClean="0"/>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3F226A-39AC-43E3-9825-75CECF8F4EC1}" type="slidenum">
              <a:rPr lang="en-US" smtClean="0"/>
              <a:t>‹#›</a:t>
            </a:fld>
            <a:endParaRPr lang="en-US"/>
          </a:p>
        </p:txBody>
      </p:sp>
    </p:spTree>
    <p:extLst>
      <p:ext uri="{BB962C8B-B14F-4D97-AF65-F5344CB8AC3E}">
        <p14:creationId xmlns:p14="http://schemas.microsoft.com/office/powerpoint/2010/main" val="30738510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85FB9A7-7C8D-4151-B342-5EB1F735B48A}" type="datetimeFigureOut">
              <a:rPr lang="en-US" smtClean="0"/>
              <a:t>10/31/2025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3F226A-39AC-43E3-9825-75CECF8F4EC1}" type="slidenum">
              <a:rPr lang="en-US" smtClean="0"/>
              <a:t>‹#›</a:t>
            </a:fld>
            <a:endParaRPr lang="en-US"/>
          </a:p>
        </p:txBody>
      </p:sp>
    </p:spTree>
    <p:extLst>
      <p:ext uri="{BB962C8B-B14F-4D97-AF65-F5344CB8AC3E}">
        <p14:creationId xmlns:p14="http://schemas.microsoft.com/office/powerpoint/2010/main" val="4166197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85FB9A7-7C8D-4151-B342-5EB1F735B48A}" type="datetimeFigureOut">
              <a:rPr lang="en-US" smtClean="0"/>
              <a:t>10/31/2025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03F226A-39AC-43E3-9825-75CECF8F4EC1}" type="slidenum">
              <a:rPr lang="en-US" smtClean="0"/>
              <a:t>‹#›</a:t>
            </a:fld>
            <a:endParaRPr lang="en-US"/>
          </a:p>
        </p:txBody>
      </p:sp>
    </p:spTree>
    <p:extLst>
      <p:ext uri="{BB962C8B-B14F-4D97-AF65-F5344CB8AC3E}">
        <p14:creationId xmlns:p14="http://schemas.microsoft.com/office/powerpoint/2010/main" val="3722936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85FB9A7-7C8D-4151-B342-5EB1F735B48A}" type="datetimeFigureOut">
              <a:rPr lang="en-US" smtClean="0"/>
              <a:t>10/31/2025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3F226A-39AC-43E3-9825-75CECF8F4EC1}" type="slidenum">
              <a:rPr lang="en-US" smtClean="0"/>
              <a:t>‹#›</a:t>
            </a:fld>
            <a:endParaRPr lang="en-US"/>
          </a:p>
        </p:txBody>
      </p:sp>
    </p:spTree>
    <p:extLst>
      <p:ext uri="{BB962C8B-B14F-4D97-AF65-F5344CB8AC3E}">
        <p14:creationId xmlns:p14="http://schemas.microsoft.com/office/powerpoint/2010/main" val="620054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5FB9A7-7C8D-4151-B342-5EB1F735B48A}" type="datetimeFigureOut">
              <a:rPr lang="en-US" smtClean="0"/>
              <a:t>10/31/2025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3F226A-39AC-43E3-9825-75CECF8F4EC1}" type="slidenum">
              <a:rPr lang="en-US" smtClean="0"/>
              <a:t>‹#›</a:t>
            </a:fld>
            <a:endParaRPr lang="en-US"/>
          </a:p>
        </p:txBody>
      </p:sp>
    </p:spTree>
    <p:extLst>
      <p:ext uri="{BB962C8B-B14F-4D97-AF65-F5344CB8AC3E}">
        <p14:creationId xmlns:p14="http://schemas.microsoft.com/office/powerpoint/2010/main" val="1986364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5FB9A7-7C8D-4151-B342-5EB1F735B48A}" type="datetimeFigureOut">
              <a:rPr lang="en-US" smtClean="0"/>
              <a:t>10/31/2025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3F226A-39AC-43E3-9825-75CECF8F4EC1}" type="slidenum">
              <a:rPr lang="en-US" smtClean="0"/>
              <a:t>‹#›</a:t>
            </a:fld>
            <a:endParaRPr lang="en-US"/>
          </a:p>
        </p:txBody>
      </p:sp>
    </p:spTree>
    <p:extLst>
      <p:ext uri="{BB962C8B-B14F-4D97-AF65-F5344CB8AC3E}">
        <p14:creationId xmlns:p14="http://schemas.microsoft.com/office/powerpoint/2010/main" val="1028330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5FB9A7-7C8D-4151-B342-5EB1F735B48A}" type="datetimeFigureOut">
              <a:rPr lang="en-US" smtClean="0"/>
              <a:t>10/31/2025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3F226A-39AC-43E3-9825-75CECF8F4EC1}" type="slidenum">
              <a:rPr lang="en-US" smtClean="0"/>
              <a:t>‹#›</a:t>
            </a:fld>
            <a:endParaRPr lang="en-US"/>
          </a:p>
        </p:txBody>
      </p:sp>
    </p:spTree>
    <p:extLst>
      <p:ext uri="{BB962C8B-B14F-4D97-AF65-F5344CB8AC3E}">
        <p14:creationId xmlns:p14="http://schemas.microsoft.com/office/powerpoint/2010/main" val="2527682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5FB9A7-7C8D-4151-B342-5EB1F735B48A}" type="datetimeFigureOut">
              <a:rPr lang="en-US" smtClean="0"/>
              <a:t>10/31/2025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3F226A-39AC-43E3-9825-75CECF8F4EC1}" type="slidenum">
              <a:rPr lang="en-US" smtClean="0"/>
              <a:t>‹#›</a:t>
            </a:fld>
            <a:endParaRPr lang="en-US"/>
          </a:p>
        </p:txBody>
      </p:sp>
    </p:spTree>
    <p:extLst>
      <p:ext uri="{BB962C8B-B14F-4D97-AF65-F5344CB8AC3E}">
        <p14:creationId xmlns:p14="http://schemas.microsoft.com/office/powerpoint/2010/main" val="37607445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1"/>
            <a:ext cx="7772400" cy="1447799"/>
          </a:xfrm>
        </p:spPr>
        <p:txBody>
          <a:bodyPr>
            <a:normAutofit/>
          </a:bodyPr>
          <a:lstStyle/>
          <a:p>
            <a:r>
              <a:rPr lang="en-US" sz="6000" b="1" u="sng" dirty="0" smtClean="0"/>
              <a:t>CHAPLAINS’ </a:t>
            </a:r>
            <a:endParaRPr lang="en-US" sz="6000" b="1" u="sng" dirty="0"/>
          </a:p>
        </p:txBody>
      </p:sp>
      <p:sp>
        <p:nvSpPr>
          <p:cNvPr id="3" name="Subtitle 2"/>
          <p:cNvSpPr>
            <a:spLocks noGrp="1"/>
          </p:cNvSpPr>
          <p:nvPr>
            <p:ph type="subTitle" idx="1"/>
          </p:nvPr>
        </p:nvSpPr>
        <p:spPr>
          <a:xfrm>
            <a:off x="685800" y="2133600"/>
            <a:ext cx="7772400" cy="3810000"/>
          </a:xfrm>
        </p:spPr>
        <p:txBody>
          <a:bodyPr>
            <a:normAutofit fontScale="85000" lnSpcReduction="20000"/>
          </a:bodyPr>
          <a:lstStyle/>
          <a:p>
            <a:r>
              <a:rPr lang="en-US" sz="4800" b="1" dirty="0" smtClean="0">
                <a:solidFill>
                  <a:schemeClr val="tx1"/>
                </a:solidFill>
              </a:rPr>
              <a:t>Mission and Duties </a:t>
            </a:r>
          </a:p>
          <a:p>
            <a:r>
              <a:rPr lang="en-US" b="1" dirty="0" smtClean="0">
                <a:solidFill>
                  <a:schemeClr val="tx1"/>
                </a:solidFill>
              </a:rPr>
              <a:t>The following statements are redacted from</a:t>
            </a:r>
          </a:p>
          <a:p>
            <a:endParaRPr lang="en-US" b="1" dirty="0" smtClean="0">
              <a:solidFill>
                <a:schemeClr val="tx1"/>
              </a:solidFill>
            </a:endParaRPr>
          </a:p>
          <a:p>
            <a:r>
              <a:rPr lang="en-US" b="1" dirty="0" smtClean="0">
                <a:solidFill>
                  <a:schemeClr val="tx1"/>
                </a:solidFill>
              </a:rPr>
              <a:t>Marine Corps Technical Publication 3-30D</a:t>
            </a:r>
          </a:p>
          <a:p>
            <a:r>
              <a:rPr lang="en-US" b="1" dirty="0" smtClean="0">
                <a:solidFill>
                  <a:schemeClr val="tx1"/>
                </a:solidFill>
              </a:rPr>
              <a:t>Religious Ministry in the USMC</a:t>
            </a:r>
          </a:p>
          <a:p>
            <a:endParaRPr lang="en-US" b="1" dirty="0" smtClean="0">
              <a:solidFill>
                <a:schemeClr val="tx1"/>
              </a:solidFill>
            </a:endParaRPr>
          </a:p>
          <a:p>
            <a:r>
              <a:rPr lang="en-US" b="1" dirty="0" smtClean="0">
                <a:solidFill>
                  <a:schemeClr val="tx1"/>
                </a:solidFill>
              </a:rPr>
              <a:t>2013 (current) MCL Detachment </a:t>
            </a:r>
          </a:p>
          <a:p>
            <a:r>
              <a:rPr lang="en-US" b="1" dirty="0" smtClean="0">
                <a:solidFill>
                  <a:schemeClr val="tx1"/>
                </a:solidFill>
              </a:rPr>
              <a:t>Officers Guidebook (</a:t>
            </a:r>
            <a:r>
              <a:rPr lang="en-US" b="1" dirty="0" err="1" smtClean="0">
                <a:solidFill>
                  <a:schemeClr val="tx1"/>
                </a:solidFill>
              </a:rPr>
              <a:t>pgs</a:t>
            </a:r>
            <a:r>
              <a:rPr lang="en-US" b="1" dirty="0" smtClean="0">
                <a:solidFill>
                  <a:schemeClr val="tx1"/>
                </a:solidFill>
              </a:rPr>
              <a:t> 66-68)</a:t>
            </a:r>
          </a:p>
          <a:p>
            <a:endParaRPr lang="en-US" b="1" dirty="0" smtClean="0">
              <a:solidFill>
                <a:schemeClr val="tx1"/>
              </a:solidFill>
            </a:endParaRPr>
          </a:p>
          <a:p>
            <a:endParaRPr lang="en-US" b="1" dirty="0">
              <a:solidFill>
                <a:schemeClr val="tx1"/>
              </a:solidFill>
            </a:endParaRPr>
          </a:p>
        </p:txBody>
      </p:sp>
    </p:spTree>
    <p:extLst>
      <p:ext uri="{BB962C8B-B14F-4D97-AF65-F5344CB8AC3E}">
        <p14:creationId xmlns:p14="http://schemas.microsoft.com/office/powerpoint/2010/main" val="35551893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lnSpcReduction="10000"/>
          </a:bodyPr>
          <a:lstStyle/>
          <a:p>
            <a:pPr marL="0" indent="0">
              <a:buNone/>
            </a:pPr>
            <a:r>
              <a:rPr lang="en-US" dirty="0" smtClean="0"/>
              <a:t>   </a:t>
            </a:r>
            <a:r>
              <a:rPr lang="en-US" b="1" u="sng" dirty="0" smtClean="0"/>
              <a:t>Chaplains, are non-denominational in their activities and serve all faiths.  </a:t>
            </a:r>
            <a:r>
              <a:rPr lang="en-US" b="1" dirty="0" smtClean="0"/>
              <a:t>They often and generally operate in non-religious circumstances.  </a:t>
            </a:r>
            <a:r>
              <a:rPr lang="en-US" dirty="0" smtClean="0"/>
              <a:t>Their main task is to provide spiritual and emotional care within secular settings.  Chaplains provide spiritual support and care without pushing a religious agenda while being attentive to emotional and physical needs.  </a:t>
            </a:r>
            <a:r>
              <a:rPr lang="en-US" b="1" dirty="0" smtClean="0"/>
              <a:t>Chaplains meet people, where they are and how they are, and respond within their capabilities to serve and help. </a:t>
            </a:r>
            <a:r>
              <a:rPr lang="en-US" b="1" u="sng" dirty="0" smtClean="0"/>
              <a:t>Chaplains operate as a best friend ‘on call.’</a:t>
            </a:r>
            <a:endParaRPr lang="en-US" b="1" u="sng" dirty="0"/>
          </a:p>
        </p:txBody>
      </p:sp>
    </p:spTree>
    <p:extLst>
      <p:ext uri="{BB962C8B-B14F-4D97-AF65-F5344CB8AC3E}">
        <p14:creationId xmlns:p14="http://schemas.microsoft.com/office/powerpoint/2010/main" val="4065381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09600"/>
            <a:ext cx="8229600" cy="5745163"/>
          </a:xfrm>
        </p:spPr>
        <p:txBody>
          <a:bodyPr>
            <a:normAutofit fontScale="92500" lnSpcReduction="10000"/>
          </a:bodyPr>
          <a:lstStyle/>
          <a:p>
            <a:pPr marL="0" indent="0" algn="ctr">
              <a:buNone/>
            </a:pPr>
            <a:r>
              <a:rPr lang="en-US" i="1" dirty="0"/>
              <a:t>(Editor’s note:  </a:t>
            </a:r>
            <a:r>
              <a:rPr lang="en-US" b="1" i="1" dirty="0"/>
              <a:t>Detachment meetings are business meetings.  </a:t>
            </a:r>
            <a:r>
              <a:rPr lang="en-US" i="1" dirty="0"/>
              <a:t>If the Chaplain strays from the provided prayer in the Ritual, they should only do so with respect to the membership present and the business at hand providing a brief and appropriate prayer.  </a:t>
            </a:r>
            <a:r>
              <a:rPr lang="en-US" i="1" dirty="0" smtClean="0"/>
              <a:t>If the Chaplain brings a motivational devotional it should be as a ‘report’ and with the understanding and approval of the meeting chairperson. Detachment </a:t>
            </a:r>
            <a:r>
              <a:rPr lang="en-US" i="1" dirty="0"/>
              <a:t>meetings are not worship services.  If a memorial service or prayer service is to be conducted it is to be developed as a separate event from Detachment meetings which follow the tradition based Ritual.)  </a:t>
            </a:r>
            <a:endParaRPr lang="en-US" dirty="0"/>
          </a:p>
          <a:p>
            <a:pPr algn="ctr"/>
            <a:endParaRPr lang="en-US" dirty="0"/>
          </a:p>
        </p:txBody>
      </p:sp>
    </p:spTree>
    <p:extLst>
      <p:ext uri="{BB962C8B-B14F-4D97-AF65-F5344CB8AC3E}">
        <p14:creationId xmlns:p14="http://schemas.microsoft.com/office/powerpoint/2010/main" val="9887336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263" y="990600"/>
            <a:ext cx="7848600" cy="5755422"/>
          </a:xfrm>
          <a:prstGeom prst="rect">
            <a:avLst/>
          </a:prstGeom>
        </p:spPr>
        <p:txBody>
          <a:bodyPr wrap="square">
            <a:spAutoFit/>
          </a:bodyPr>
          <a:lstStyle/>
          <a:p>
            <a:pPr algn="ctr"/>
            <a:r>
              <a:rPr lang="en-US" sz="3200" b="1" dirty="0" smtClean="0"/>
              <a:t>Our </a:t>
            </a:r>
            <a:r>
              <a:rPr lang="en-US" sz="3200" b="1" dirty="0"/>
              <a:t>prayers should enhance, empower, and ‘bless’ the gathering we are praying for.  Isn’t that why we are often invited:  “Chaplain, will you bring us a blessing” when we are invited to pray</a:t>
            </a:r>
            <a:r>
              <a:rPr lang="en-US" sz="3200" b="1" dirty="0" smtClean="0"/>
              <a:t>.</a:t>
            </a:r>
          </a:p>
          <a:p>
            <a:pPr algn="ctr"/>
            <a:endParaRPr lang="en-US" sz="3200" b="1" dirty="0"/>
          </a:p>
          <a:p>
            <a:pPr algn="ctr"/>
            <a:r>
              <a:rPr lang="en-US" sz="3200" b="1" dirty="0" smtClean="0"/>
              <a:t>“God Bless the United State of America and Success to the Marines!”</a:t>
            </a:r>
          </a:p>
          <a:p>
            <a:pPr algn="ctr"/>
            <a:endParaRPr lang="en-US" sz="3200" b="1" dirty="0" smtClean="0"/>
          </a:p>
          <a:p>
            <a:pPr algn="ctr"/>
            <a:r>
              <a:rPr lang="en-US" sz="4800" b="1" dirty="0" smtClean="0">
                <a:latin typeface="Footlight MT Light" panose="0204060206030A020304" pitchFamily="18" charset="0"/>
              </a:rPr>
              <a:t>Semper Fidelis!</a:t>
            </a:r>
          </a:p>
          <a:p>
            <a:endParaRPr lang="en-US" sz="3200" dirty="0"/>
          </a:p>
        </p:txBody>
      </p:sp>
    </p:spTree>
    <p:extLst>
      <p:ext uri="{BB962C8B-B14F-4D97-AF65-F5344CB8AC3E}">
        <p14:creationId xmlns:p14="http://schemas.microsoft.com/office/powerpoint/2010/main" val="322723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592762"/>
          </a:xfrm>
        </p:spPr>
        <p:txBody>
          <a:bodyPr>
            <a:normAutofit/>
          </a:bodyPr>
          <a:lstStyle/>
          <a:p>
            <a:pPr algn="just"/>
            <a:r>
              <a:rPr lang="en-US" sz="5400" b="1" dirty="0" smtClean="0"/>
              <a:t>MISSION</a:t>
            </a:r>
            <a:r>
              <a:rPr lang="en-US" sz="3200" dirty="0" smtClean="0"/>
              <a:t/>
            </a:r>
            <a:br>
              <a:rPr lang="en-US" sz="3200" dirty="0" smtClean="0"/>
            </a:br>
            <a:r>
              <a:rPr lang="en-US" sz="3200" dirty="0" smtClean="0"/>
              <a:t>The mission of religious ministry in the Marine Corps is to support the free exercise of religion and attend to the sacred, spiritual, and moral aspects of life, in order to strengthen faith, develop character, heighten spiritual fitness, enhanced resilience, and promote core values so that Marines, Sailors, and their families may best serve their country(community).</a:t>
            </a:r>
            <a:endParaRPr lang="en-US" sz="3200" dirty="0"/>
          </a:p>
        </p:txBody>
      </p:sp>
      <p:sp>
        <p:nvSpPr>
          <p:cNvPr id="3" name="Content Placeholder 2"/>
          <p:cNvSpPr>
            <a:spLocks noGrp="1"/>
          </p:cNvSpPr>
          <p:nvPr>
            <p:ph idx="1"/>
          </p:nvPr>
        </p:nvSpPr>
        <p:spPr>
          <a:xfrm>
            <a:off x="457200" y="5867400"/>
            <a:ext cx="8229600" cy="258763"/>
          </a:xfrm>
        </p:spPr>
        <p:txBody>
          <a:bodyPr>
            <a:normAutofit fontScale="40000" lnSpcReduction="20000"/>
          </a:bodyPr>
          <a:lstStyle/>
          <a:p>
            <a:endParaRPr lang="en-US" dirty="0"/>
          </a:p>
        </p:txBody>
      </p:sp>
    </p:spTree>
    <p:extLst>
      <p:ext uri="{BB962C8B-B14F-4D97-AF65-F5344CB8AC3E}">
        <p14:creationId xmlns:p14="http://schemas.microsoft.com/office/powerpoint/2010/main" val="20024028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MISSION EXECUTION</a:t>
            </a:r>
            <a:endParaRPr lang="en-US" b="1" dirty="0"/>
          </a:p>
        </p:txBody>
      </p:sp>
      <p:sp>
        <p:nvSpPr>
          <p:cNvPr id="3" name="Content Placeholder 2"/>
          <p:cNvSpPr>
            <a:spLocks noGrp="1"/>
          </p:cNvSpPr>
          <p:nvPr>
            <p:ph idx="1"/>
          </p:nvPr>
        </p:nvSpPr>
        <p:spPr>
          <a:xfrm>
            <a:off x="381000" y="1219200"/>
            <a:ext cx="8229600" cy="5334000"/>
          </a:xfrm>
        </p:spPr>
        <p:txBody>
          <a:bodyPr>
            <a:normAutofit fontScale="92500" lnSpcReduction="10000"/>
          </a:bodyPr>
          <a:lstStyle/>
          <a:p>
            <a:r>
              <a:rPr lang="en-US" b="1" dirty="0" smtClean="0"/>
              <a:t>Champion the free exercise of religion </a:t>
            </a:r>
            <a:r>
              <a:rPr lang="en-US" dirty="0" smtClean="0"/>
              <a:t>in accordance with the US Constitution, public, law, DOD(WD), DON, and USMC Policies.</a:t>
            </a:r>
          </a:p>
          <a:p>
            <a:r>
              <a:rPr lang="en-US" b="1" dirty="0" smtClean="0"/>
              <a:t>Advise, guide, coach, and council </a:t>
            </a:r>
            <a:r>
              <a:rPr lang="en-US" dirty="0" smtClean="0"/>
              <a:t>Marines, Sailors, and family members in order to </a:t>
            </a:r>
            <a:r>
              <a:rPr lang="en-US" b="1" dirty="0" smtClean="0"/>
              <a:t>help them find the strength and wisdom needed when faced with the challenges of life and service.</a:t>
            </a:r>
          </a:p>
          <a:p>
            <a:r>
              <a:rPr lang="en-US" b="1" dirty="0" smtClean="0"/>
              <a:t>Demonstrate, model, and teach spiritual and moral integrity, affirming that every person is worthy to be treated with human dignity.</a:t>
            </a:r>
          </a:p>
          <a:p>
            <a:r>
              <a:rPr lang="en-US" b="1" dirty="0" smtClean="0"/>
              <a:t>Be professional and accountable.</a:t>
            </a:r>
          </a:p>
          <a:p>
            <a:endParaRPr lang="en-US" dirty="0"/>
          </a:p>
        </p:txBody>
      </p:sp>
    </p:spTree>
    <p:extLst>
      <p:ext uri="{BB962C8B-B14F-4D97-AF65-F5344CB8AC3E}">
        <p14:creationId xmlns:p14="http://schemas.microsoft.com/office/powerpoint/2010/main" val="41218981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t>CHAPLAIN DUTIES &amp; RESPONSIBILITIES</a:t>
            </a:r>
            <a:endParaRPr lang="en-US" b="1" dirty="0"/>
          </a:p>
        </p:txBody>
      </p:sp>
      <p:sp>
        <p:nvSpPr>
          <p:cNvPr id="3" name="Content Placeholder 2"/>
          <p:cNvSpPr>
            <a:spLocks noGrp="1"/>
          </p:cNvSpPr>
          <p:nvPr>
            <p:ph idx="1"/>
          </p:nvPr>
        </p:nvSpPr>
        <p:spPr>
          <a:xfrm>
            <a:off x="457200" y="1600200"/>
            <a:ext cx="8229600" cy="4876800"/>
          </a:xfrm>
        </p:spPr>
        <p:txBody>
          <a:bodyPr>
            <a:normAutofit fontScale="92500" lnSpcReduction="10000"/>
          </a:bodyPr>
          <a:lstStyle/>
          <a:p>
            <a:r>
              <a:rPr lang="en-US" b="1" u="sng" dirty="0" smtClean="0"/>
              <a:t>The Chaplain plays an important role </a:t>
            </a:r>
            <a:r>
              <a:rPr lang="en-US" b="1" dirty="0" smtClean="0"/>
              <a:t>in the detachment by tending to the needs of the  members and members families, </a:t>
            </a:r>
            <a:r>
              <a:rPr lang="en-US" dirty="0" smtClean="0"/>
              <a:t>particularly during periods of distress, illness, and/or death. </a:t>
            </a:r>
          </a:p>
          <a:p>
            <a:r>
              <a:rPr lang="en-US" b="1" u="sng" dirty="0" smtClean="0"/>
              <a:t>The Chaplain’s job</a:t>
            </a:r>
            <a:r>
              <a:rPr lang="en-US" b="1" dirty="0" smtClean="0"/>
              <a:t>, as a primary representative of the Detachment, </a:t>
            </a:r>
            <a:r>
              <a:rPr lang="en-US" dirty="0" smtClean="0"/>
              <a:t>is to provide comfort and special service to members and families in time of need.  This support should go beyond members and family, it should include the entire Marine Corps community (current or former) within the Detachment geographic area.</a:t>
            </a:r>
            <a:endParaRPr lang="en-US" dirty="0"/>
          </a:p>
        </p:txBody>
      </p:sp>
    </p:spTree>
    <p:extLst>
      <p:ext uri="{BB962C8B-B14F-4D97-AF65-F5344CB8AC3E}">
        <p14:creationId xmlns:p14="http://schemas.microsoft.com/office/powerpoint/2010/main" val="2340585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lnSpcReduction="10000"/>
          </a:bodyPr>
          <a:lstStyle/>
          <a:p>
            <a:r>
              <a:rPr lang="en-US" b="1" dirty="0" smtClean="0"/>
              <a:t>Performs Duties of a Spiritual Nature</a:t>
            </a:r>
          </a:p>
          <a:p>
            <a:r>
              <a:rPr lang="en-US" b="1" dirty="0" smtClean="0"/>
              <a:t>Visit Sick Members or Families/Correspond Appropriately</a:t>
            </a:r>
          </a:p>
          <a:p>
            <a:r>
              <a:rPr lang="en-US" b="1" dirty="0" smtClean="0"/>
              <a:t>Abide by the Ritual of Office: </a:t>
            </a:r>
            <a:r>
              <a:rPr lang="en-US" dirty="0" smtClean="0"/>
              <a:t>“The Marine Corps League RITUAL is comprehensive in addressing the situations in which the Chaplain may be asked to participate.  Again, he/she may be innovative in developing prayers or statements that suit the purpose of any given situation.  For situations not covered, the Chaplain should improvise and treat each situation with respect for the office.</a:t>
            </a:r>
            <a:endParaRPr lang="en-US" dirty="0"/>
          </a:p>
        </p:txBody>
      </p:sp>
    </p:spTree>
    <p:extLst>
      <p:ext uri="{BB962C8B-B14F-4D97-AF65-F5344CB8AC3E}">
        <p14:creationId xmlns:p14="http://schemas.microsoft.com/office/powerpoint/2010/main" val="42037656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92500" lnSpcReduction="10000"/>
          </a:bodyPr>
          <a:lstStyle/>
          <a:p>
            <a:r>
              <a:rPr lang="en-US" b="1" dirty="0" smtClean="0"/>
              <a:t>Provide Notification to Department and National of Deceased Members (N.O.D.)</a:t>
            </a:r>
          </a:p>
          <a:p>
            <a:pPr marL="0" indent="0">
              <a:buNone/>
            </a:pPr>
            <a:r>
              <a:rPr lang="en-US" b="1" dirty="0" smtClean="0"/>
              <a:t>     (MCL National Admin-Directive para. 7010)</a:t>
            </a:r>
          </a:p>
          <a:p>
            <a:pPr marL="0" indent="0">
              <a:buNone/>
            </a:pPr>
            <a:r>
              <a:rPr lang="en-US" dirty="0" smtClean="0"/>
              <a:t>This form should be completed immediately upon notification of a member who is deceased.</a:t>
            </a:r>
          </a:p>
          <a:p>
            <a:r>
              <a:rPr lang="en-US" b="1" dirty="0" smtClean="0"/>
              <a:t>Provide Invocations and Services as Required </a:t>
            </a:r>
            <a:r>
              <a:rPr lang="en-US" dirty="0" smtClean="0"/>
              <a:t>– </a:t>
            </a:r>
          </a:p>
          <a:p>
            <a:pPr marL="0" indent="0">
              <a:buNone/>
            </a:pPr>
            <a:r>
              <a:rPr lang="en-US" dirty="0" smtClean="0"/>
              <a:t>The RITUAL provides for the opening and closing of the Bible, and for invocation and benediction.  The Chaplain may use the words of the RITUAL, or offer other appropriate prayers at the meeting.</a:t>
            </a:r>
          </a:p>
          <a:p>
            <a:r>
              <a:rPr lang="en-US" b="1" dirty="0" smtClean="0"/>
              <a:t>Perform Duties as Requested by the Commandant.</a:t>
            </a:r>
            <a:r>
              <a:rPr lang="en-US" dirty="0" smtClean="0"/>
              <a:t>  </a:t>
            </a:r>
            <a:endParaRPr lang="en-US" b="1" dirty="0" smtClean="0"/>
          </a:p>
          <a:p>
            <a:endParaRPr lang="en-US" dirty="0"/>
          </a:p>
        </p:txBody>
      </p:sp>
    </p:spTree>
    <p:extLst>
      <p:ext uri="{BB962C8B-B14F-4D97-AF65-F5344CB8AC3E}">
        <p14:creationId xmlns:p14="http://schemas.microsoft.com/office/powerpoint/2010/main" val="14148200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715000"/>
          </a:xfrm>
        </p:spPr>
        <p:txBody>
          <a:bodyPr>
            <a:normAutofit fontScale="92500" lnSpcReduction="10000"/>
          </a:bodyPr>
          <a:lstStyle/>
          <a:p>
            <a:pPr marL="0" indent="0" algn="ctr">
              <a:buNone/>
            </a:pPr>
            <a:r>
              <a:rPr lang="en-US" b="1" dirty="0" smtClean="0"/>
              <a:t>SUMMARY &amp; REVIEW</a:t>
            </a:r>
          </a:p>
          <a:p>
            <a:pPr marL="0" indent="0" algn="just">
              <a:buNone/>
            </a:pPr>
            <a:r>
              <a:rPr lang="en-US" b="1" dirty="0" smtClean="0"/>
              <a:t>A major focus of the Chaplain should be on contingency planning for events that may arise</a:t>
            </a:r>
            <a:r>
              <a:rPr lang="en-US" dirty="0" smtClean="0"/>
              <a:t>.  It is better to be prepared for an eventuality then to have to scramble at the last minute…  </a:t>
            </a:r>
            <a:r>
              <a:rPr lang="en-US" b="1" dirty="0" smtClean="0"/>
              <a:t>The Chaplain plays a key role in meetings, ceremonies, and other events, reminding each of us about our reliance on Divine Providence.  </a:t>
            </a:r>
            <a:r>
              <a:rPr lang="en-US" dirty="0" smtClean="0"/>
              <a:t>The </a:t>
            </a:r>
            <a:r>
              <a:rPr lang="en-US" b="1" dirty="0" smtClean="0"/>
              <a:t>Chaplain is the “Point Man” </a:t>
            </a:r>
            <a:r>
              <a:rPr lang="en-US" dirty="0" smtClean="0"/>
              <a:t>for providing assistance and support, aid and comfort, to Marines and Marine Families in need.  </a:t>
            </a:r>
            <a:r>
              <a:rPr lang="en-US" dirty="0" err="1" smtClean="0"/>
              <a:t>He/She</a:t>
            </a:r>
            <a:r>
              <a:rPr lang="en-US" dirty="0" smtClean="0"/>
              <a:t> requires the support of every member in effectively carrying out their responsibilities, especially in times of distress.</a:t>
            </a:r>
            <a:endParaRPr lang="en-US" dirty="0"/>
          </a:p>
        </p:txBody>
      </p:sp>
    </p:spTree>
    <p:extLst>
      <p:ext uri="{BB962C8B-B14F-4D97-AF65-F5344CB8AC3E}">
        <p14:creationId xmlns:p14="http://schemas.microsoft.com/office/powerpoint/2010/main" val="679592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b="1" dirty="0" smtClean="0"/>
              <a:t>Duties Include</a:t>
            </a:r>
            <a:endParaRPr lang="en-US" b="1" dirty="0"/>
          </a:p>
        </p:txBody>
      </p:sp>
      <p:sp>
        <p:nvSpPr>
          <p:cNvPr id="3" name="Content Placeholder 2"/>
          <p:cNvSpPr>
            <a:spLocks noGrp="1"/>
          </p:cNvSpPr>
          <p:nvPr>
            <p:ph idx="1"/>
          </p:nvPr>
        </p:nvSpPr>
        <p:spPr>
          <a:xfrm>
            <a:off x="457200" y="1066800"/>
            <a:ext cx="8229600" cy="5059363"/>
          </a:xfrm>
        </p:spPr>
        <p:txBody>
          <a:bodyPr>
            <a:normAutofit lnSpcReduction="10000"/>
          </a:bodyPr>
          <a:lstStyle/>
          <a:p>
            <a:r>
              <a:rPr lang="en-US" b="1" dirty="0" smtClean="0"/>
              <a:t>Providing Spiritual Support </a:t>
            </a:r>
            <a:r>
              <a:rPr lang="en-US" dirty="0" smtClean="0"/>
              <a:t>in various settings such as hospitals, schools, prisons, work places, military bases, meetings &amp; gatherings</a:t>
            </a:r>
          </a:p>
          <a:p>
            <a:r>
              <a:rPr lang="en-US" b="1" dirty="0" smtClean="0"/>
              <a:t>Conduct Religious Ceremonies</a:t>
            </a:r>
          </a:p>
          <a:p>
            <a:r>
              <a:rPr lang="en-US" b="1" dirty="0" smtClean="0"/>
              <a:t>Offer emotional and spiritual guidance </a:t>
            </a:r>
            <a:r>
              <a:rPr lang="en-US" dirty="0" smtClean="0"/>
              <a:t>during crises and end-of-life situations.</a:t>
            </a:r>
          </a:p>
          <a:p>
            <a:r>
              <a:rPr lang="en-US" b="1" dirty="0" smtClean="0"/>
              <a:t>Listen and provide reflective support </a:t>
            </a:r>
            <a:r>
              <a:rPr lang="en-US" dirty="0" smtClean="0"/>
              <a:t>during difficult times.</a:t>
            </a:r>
          </a:p>
          <a:p>
            <a:r>
              <a:rPr lang="en-US" b="1" dirty="0" smtClean="0"/>
              <a:t>Engage and team up with others </a:t>
            </a:r>
            <a:r>
              <a:rPr lang="en-US" dirty="0" smtClean="0"/>
              <a:t>to ensure proper care and support.</a:t>
            </a:r>
            <a:endParaRPr lang="en-US" dirty="0"/>
          </a:p>
        </p:txBody>
      </p:sp>
    </p:spTree>
    <p:extLst>
      <p:ext uri="{BB962C8B-B14F-4D97-AF65-F5344CB8AC3E}">
        <p14:creationId xmlns:p14="http://schemas.microsoft.com/office/powerpoint/2010/main" val="35529122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marL="0" indent="0">
              <a:buNone/>
            </a:pPr>
            <a:r>
              <a:rPr lang="en-US" dirty="0" smtClean="0"/>
              <a:t>   </a:t>
            </a:r>
            <a:r>
              <a:rPr lang="en-US" b="1" u="sng" dirty="0" smtClean="0"/>
              <a:t>While all chaplains are pastors, not all pastors fit the role of chaplain</a:t>
            </a:r>
            <a:r>
              <a:rPr lang="en-US" b="1" dirty="0" smtClean="0"/>
              <a:t>.  </a:t>
            </a:r>
            <a:r>
              <a:rPr lang="en-US" dirty="0" smtClean="0"/>
              <a:t>A pastor usually serves a church congregation, managing preaching, service planning, educational efforts, and various church operations and ministry management.</a:t>
            </a:r>
            <a:r>
              <a:rPr lang="en-US" dirty="0"/>
              <a:t> </a:t>
            </a:r>
            <a:r>
              <a:rPr lang="en-US" dirty="0" smtClean="0"/>
              <a:t> They are usually denomination specific in their focus and efforts and may deal only with denominational practices, doctrines, standards, as well as, certain requirements for service in pastoral leadership.</a:t>
            </a:r>
          </a:p>
        </p:txBody>
      </p:sp>
    </p:spTree>
    <p:extLst>
      <p:ext uri="{BB962C8B-B14F-4D97-AF65-F5344CB8AC3E}">
        <p14:creationId xmlns:p14="http://schemas.microsoft.com/office/powerpoint/2010/main" val="27804779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252</TotalTime>
  <Words>890</Words>
  <Application>Microsoft Office PowerPoint</Application>
  <PresentationFormat>On-screen Show (4:3)</PresentationFormat>
  <Paragraphs>44</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CHAPLAINS’ </vt:lpstr>
      <vt:lpstr>MISSION The mission of religious ministry in the Marine Corps is to support the free exercise of religion and attend to the sacred, spiritual, and moral aspects of life, in order to strengthen faith, develop character, heighten spiritual fitness, enhanced resilience, and promote core values so that Marines, Sailors, and their families may best serve their country(community).</vt:lpstr>
      <vt:lpstr>MISSION EXECUTION</vt:lpstr>
      <vt:lpstr>CHAPLAIN DUTIES &amp; RESPONSIBILITIES</vt:lpstr>
      <vt:lpstr>PowerPoint Presentation</vt:lpstr>
      <vt:lpstr>PowerPoint Presentation</vt:lpstr>
      <vt:lpstr>PowerPoint Presentation</vt:lpstr>
      <vt:lpstr>Duties Include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William</dc:creator>
  <cp:lastModifiedBy>William</cp:lastModifiedBy>
  <cp:revision>19</cp:revision>
  <cp:lastPrinted>2025-10-21T17:44:25Z</cp:lastPrinted>
  <dcterms:created xsi:type="dcterms:W3CDTF">2025-10-08T21:23:17Z</dcterms:created>
  <dcterms:modified xsi:type="dcterms:W3CDTF">2025-10-31T21:24:18Z</dcterms:modified>
</cp:coreProperties>
</file>